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sldIdLst>
    <p:sldId id="256" r:id="rId5"/>
    <p:sldId id="257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5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23B74A-8FE8-B50E-51DA-C2CD439B99EB}" v="2" dt="2023-08-01T09:43:56.7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95"/>
    <p:restoredTop sz="86803"/>
  </p:normalViewPr>
  <p:slideViewPr>
    <p:cSldViewPr snapToGrid="0">
      <p:cViewPr varScale="1">
        <p:scale>
          <a:sx n="106" d="100"/>
          <a:sy n="106" d="100"/>
        </p:scale>
        <p:origin x="1688" y="176"/>
      </p:cViewPr>
      <p:guideLst>
        <p:guide orient="horz" pos="958"/>
        <p:guide pos="5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al  Fudge" userId="S::racheal.fudge@wearetmc.com::ee8e475b-e8c4-4971-b8cb-9740a11b09d1" providerId="AD" clId="Web-{3923B74A-8FE8-B50E-51DA-C2CD439B99EB}"/>
    <pc:docChg chg="modSld">
      <pc:chgData name="Racheal  Fudge" userId="S::racheal.fudge@wearetmc.com::ee8e475b-e8c4-4971-b8cb-9740a11b09d1" providerId="AD" clId="Web-{3923B74A-8FE8-B50E-51DA-C2CD439B99EB}" dt="2023-08-01T09:45:05.420" v="154"/>
      <pc:docMkLst>
        <pc:docMk/>
      </pc:docMkLst>
      <pc:sldChg chg="modNotes">
        <pc:chgData name="Racheal  Fudge" userId="S::racheal.fudge@wearetmc.com::ee8e475b-e8c4-4971-b8cb-9740a11b09d1" providerId="AD" clId="Web-{3923B74A-8FE8-B50E-51DA-C2CD439B99EB}" dt="2023-08-01T09:42:38.416" v="88"/>
        <pc:sldMkLst>
          <pc:docMk/>
          <pc:sldMk cId="2590404978" sldId="256"/>
        </pc:sldMkLst>
      </pc:sldChg>
      <pc:sldChg chg="modNotes">
        <pc:chgData name="Racheal  Fudge" userId="S::racheal.fudge@wearetmc.com::ee8e475b-e8c4-4971-b8cb-9740a11b09d1" providerId="AD" clId="Web-{3923B74A-8FE8-B50E-51DA-C2CD439B99EB}" dt="2023-08-01T09:43:24.870" v="111"/>
        <pc:sldMkLst>
          <pc:docMk/>
          <pc:sldMk cId="3328524222" sldId="257"/>
        </pc:sldMkLst>
      </pc:sldChg>
      <pc:sldChg chg="modNotes">
        <pc:chgData name="Racheal  Fudge" userId="S::racheal.fudge@wearetmc.com::ee8e475b-e8c4-4971-b8cb-9740a11b09d1" providerId="AD" clId="Web-{3923B74A-8FE8-B50E-51DA-C2CD439B99EB}" dt="2023-08-01T09:43:54.027" v="125"/>
        <pc:sldMkLst>
          <pc:docMk/>
          <pc:sldMk cId="1699102089" sldId="258"/>
        </pc:sldMkLst>
      </pc:sldChg>
      <pc:sldChg chg="modNotes">
        <pc:chgData name="Racheal  Fudge" userId="S::racheal.fudge@wearetmc.com::ee8e475b-e8c4-4971-b8cb-9740a11b09d1" providerId="AD" clId="Web-{3923B74A-8FE8-B50E-51DA-C2CD439B99EB}" dt="2023-08-01T09:44:39.528" v="144"/>
        <pc:sldMkLst>
          <pc:docMk/>
          <pc:sldMk cId="2738624684" sldId="259"/>
        </pc:sldMkLst>
      </pc:sldChg>
      <pc:sldChg chg="modNotes">
        <pc:chgData name="Racheal  Fudge" userId="S::racheal.fudge@wearetmc.com::ee8e475b-e8c4-4971-b8cb-9740a11b09d1" providerId="AD" clId="Web-{3923B74A-8FE8-B50E-51DA-C2CD439B99EB}" dt="2023-08-01T09:45:05.420" v="154"/>
        <pc:sldMkLst>
          <pc:docMk/>
          <pc:sldMk cId="3721979698" sldId="26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B65C8-486B-7146-A683-A8DECF9C41B5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83E29-A197-5645-B931-2901893180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190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bitesize/guides/zym2k2p/revision/7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As a result of participating in this session, students will be able to:</a:t>
            </a:r>
          </a:p>
          <a:p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b="1" dirty="0">
                <a:cs typeface="Calibri"/>
              </a:rPr>
              <a:t>REMEMBER </a:t>
            </a:r>
            <a:r>
              <a:rPr lang="en-US" dirty="0">
                <a:cs typeface="Calibri"/>
              </a:rPr>
              <a:t>what air pollution is</a:t>
            </a:r>
          </a:p>
          <a:p>
            <a:pPr marL="171450" indent="-171450">
              <a:buFont typeface="Arial"/>
              <a:buChar char="•"/>
            </a:pPr>
            <a:r>
              <a:rPr lang="en-US" b="1" dirty="0">
                <a:cs typeface="Calibri"/>
              </a:rPr>
              <a:t>UNDERSTAND </a:t>
            </a:r>
            <a:r>
              <a:rPr lang="en-US" dirty="0">
                <a:cs typeface="Calibri"/>
              </a:rPr>
              <a:t>what causes air pollution</a:t>
            </a:r>
          </a:p>
          <a:p>
            <a:pPr marL="171450" indent="-171450">
              <a:buFont typeface="Arial"/>
              <a:buChar char="•"/>
            </a:pPr>
            <a:r>
              <a:rPr lang="en-US" b="1" dirty="0">
                <a:cs typeface="Calibri"/>
              </a:rPr>
              <a:t>EXPLAIN </a:t>
            </a:r>
            <a:r>
              <a:rPr lang="en-US" dirty="0">
                <a:cs typeface="Calibri"/>
              </a:rPr>
              <a:t>the effects of air pollution on the planet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3E29-A197-5645-B931-2901893180F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697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sz="1800" b="1" dirty="0">
                <a:latin typeface="Poppins"/>
                <a:ea typeface="Calibri" panose="020F0502020204030204" pitchFamily="34" charset="0"/>
                <a:cs typeface="Poppins"/>
              </a:rPr>
              <a:t>Introduction / Do Now Task: 10 mins</a:t>
            </a:r>
          </a:p>
          <a:p>
            <a:pPr>
              <a:defRPr/>
            </a:pPr>
            <a:endParaRPr lang="en-GB" sz="1800" dirty="0">
              <a:latin typeface="Poppins"/>
              <a:ea typeface="Calibri" panose="020F0502020204030204" pitchFamily="34" charset="0"/>
              <a:cs typeface="Poppins"/>
            </a:endParaRPr>
          </a:p>
          <a:p>
            <a:pPr>
              <a:defRPr/>
            </a:pPr>
            <a:r>
              <a:rPr lang="en-GB" sz="1800" dirty="0">
                <a:effectLst/>
                <a:latin typeface="Poppins"/>
                <a:ea typeface="Calibri" panose="020F0502020204030204" pitchFamily="34" charset="0"/>
                <a:cs typeface="Poppins"/>
              </a:rPr>
              <a:t>Ask students to work in small groups, thinking about what they know already about air pollution and gathering their thoughts as notes.</a:t>
            </a:r>
            <a:r>
              <a:rPr lang="en-GB" sz="1800" dirty="0">
                <a:latin typeface="Poppins"/>
                <a:ea typeface="Calibri" panose="020F0502020204030204" pitchFamily="34" charset="0"/>
                <a:cs typeface="Poppins"/>
              </a:rPr>
              <a:t>  </a:t>
            </a:r>
            <a:endParaRPr lang="en-GB" sz="1800" dirty="0">
              <a:latin typeface="Calibri"/>
              <a:ea typeface="Calibri" panose="020F0502020204030204" pitchFamily="34" charset="0"/>
              <a:cs typeface="Calibri"/>
            </a:endParaRPr>
          </a:p>
          <a:p>
            <a:pPr>
              <a:defRPr/>
            </a:pPr>
            <a:endParaRPr lang="en-GB" sz="1800" dirty="0">
              <a:latin typeface="Poppins"/>
              <a:ea typeface="Calibri" panose="020F0502020204030204" pitchFamily="34" charset="0"/>
              <a:cs typeface="Poppins"/>
            </a:endParaRPr>
          </a:p>
          <a:p>
            <a:pPr>
              <a:defRPr/>
            </a:pPr>
            <a:r>
              <a:rPr lang="en-GB" sz="1800" dirty="0">
                <a:effectLst/>
                <a:latin typeface="Poppins"/>
                <a:ea typeface="Calibri" panose="020F0502020204030204" pitchFamily="34" charset="0"/>
                <a:cs typeface="Poppins"/>
              </a:rPr>
              <a:t>Students should use a format they are comfortable with, such as a spider chart in the activity sheet provided.</a:t>
            </a:r>
            <a:r>
              <a:rPr lang="en-GB" sz="1800" dirty="0">
                <a:latin typeface="Poppins"/>
                <a:ea typeface="Calibri" panose="020F0502020204030204" pitchFamily="34" charset="0"/>
                <a:cs typeface="Poppins"/>
              </a:rPr>
              <a:t> </a:t>
            </a:r>
            <a:r>
              <a:rPr lang="en-GB" sz="1800" dirty="0">
                <a:effectLst/>
                <a:latin typeface="Poppins"/>
                <a:ea typeface="Calibri" panose="020F0502020204030204" pitchFamily="34" charset="0"/>
                <a:cs typeface="Poppins"/>
              </a:rPr>
              <a:t> </a:t>
            </a:r>
            <a:endParaRPr lang="en-GB">
              <a:latin typeface="Calibri"/>
              <a:ea typeface="Calibri" panose="020F0502020204030204" pitchFamily="34" charset="0"/>
              <a:cs typeface="Calibri" panose="020F0502020204030204"/>
            </a:endParaRPr>
          </a:p>
          <a:p>
            <a:pPr>
              <a:defRPr/>
            </a:pPr>
            <a:endParaRPr lang="en-GB" sz="1800" dirty="0">
              <a:latin typeface="Poppins"/>
              <a:ea typeface="Calibri" panose="020F0502020204030204" pitchFamily="34" charset="0"/>
              <a:cs typeface="Poppins"/>
            </a:endParaRPr>
          </a:p>
          <a:p>
            <a:pPr>
              <a:defRPr/>
            </a:pPr>
            <a:r>
              <a:rPr lang="en-GB" sz="1800" dirty="0">
                <a:effectLst/>
                <a:latin typeface="Poppins"/>
                <a:ea typeface="Calibri" panose="020F0502020204030204" pitchFamily="34" charset="0"/>
                <a:cs typeface="Poppins"/>
              </a:rPr>
              <a:t>Take feedback to share a few of the key points.</a:t>
            </a:r>
            <a:r>
              <a:rPr lang="en-GB" sz="1800" dirty="0">
                <a:latin typeface="Poppins"/>
                <a:ea typeface="Calibri" panose="020F0502020204030204" pitchFamily="34" charset="0"/>
                <a:cs typeface="Poppins"/>
              </a:rPr>
              <a:t> </a:t>
            </a:r>
            <a:r>
              <a:rPr lang="en-GB" sz="1800" dirty="0">
                <a:effectLst/>
                <a:latin typeface="Poppins"/>
                <a:ea typeface="Calibri" panose="020F0502020204030204" pitchFamily="34" charset="0"/>
                <a:cs typeface="Poppins"/>
              </a:rPr>
              <a:t> Ask students to retain their notes for later on in the lesson.</a:t>
            </a:r>
            <a:endParaRPr lang="en-GB" dirty="0">
              <a:cs typeface="Calibri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3E29-A197-5645-B931-2901893180F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154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dirty="0">
                <a:latin typeface="Poppins"/>
                <a:ea typeface="Calibri" panose="020F0502020204030204" pitchFamily="34" charset="0"/>
                <a:cs typeface="Poppins"/>
              </a:rPr>
              <a:t>Starter Task: 20 mins</a:t>
            </a:r>
          </a:p>
          <a:p>
            <a:endParaRPr lang="en-GB" sz="1800" dirty="0">
              <a:latin typeface="Poppins"/>
              <a:ea typeface="Calibri" panose="020F0502020204030204" pitchFamily="34" charset="0"/>
              <a:cs typeface="Poppins"/>
            </a:endParaRPr>
          </a:p>
          <a:p>
            <a:r>
              <a:rPr lang="en-GB" sz="1800" dirty="0">
                <a:effectLst/>
                <a:latin typeface="Poppins"/>
                <a:ea typeface="Calibri" panose="020F0502020204030204" pitchFamily="34" charset="0"/>
                <a:cs typeface="Poppins"/>
              </a:rPr>
              <a:t>Explain to students that you are going to show them a video and that they need to gather information whilst it is playing.</a:t>
            </a:r>
            <a:r>
              <a:rPr lang="en-GB" sz="1800" dirty="0">
                <a:latin typeface="Poppins"/>
                <a:ea typeface="Calibri" panose="020F0502020204030204" pitchFamily="34" charset="0"/>
                <a:cs typeface="Poppins"/>
              </a:rPr>
              <a:t> </a:t>
            </a:r>
            <a:r>
              <a:rPr lang="en-GB" sz="1800" dirty="0">
                <a:effectLst/>
                <a:latin typeface="Poppins"/>
                <a:ea typeface="Calibri" panose="020F0502020204030204" pitchFamily="34" charset="0"/>
                <a:cs typeface="Poppins"/>
              </a:rPr>
              <a:t> Before showing them the video display the questions you want them to explore.:</a:t>
            </a:r>
            <a:endParaRPr lang="en-GB" sz="1800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en-GB" sz="1800" dirty="0"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dirty="0"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What is air pollution?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dirty="0"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What are the causes of air pollution?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dirty="0"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What are the effects on the human body?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dirty="0"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What are the effects on the atmosphere?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dirty="0"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What can we do to control air pollution levels?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Poppins"/>
                <a:ea typeface="Calibri" panose="020F0502020204030204" pitchFamily="34" charset="0"/>
                <a:cs typeface="Poppins"/>
              </a:rPr>
              <a:t>It may be useful to either pause the video at points or to show it twice.</a:t>
            </a:r>
            <a:r>
              <a:rPr lang="en-GB" sz="1800" dirty="0">
                <a:latin typeface="Poppins"/>
                <a:ea typeface="Calibri" panose="020F0502020204030204" pitchFamily="34" charset="0"/>
                <a:cs typeface="Poppins"/>
              </a:rPr>
              <a:t>  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>
              <a:latin typeface="Poppins"/>
              <a:ea typeface="Calibri" panose="020F0502020204030204" pitchFamily="34" charset="0"/>
              <a:cs typeface="Poppins"/>
            </a:endParaRPr>
          </a:p>
          <a:p>
            <a:r>
              <a:rPr lang="en-GB" sz="1800" dirty="0">
                <a:effectLst/>
                <a:latin typeface="Poppins"/>
                <a:ea typeface="Calibri" panose="020F0502020204030204" pitchFamily="34" charset="0"/>
                <a:cs typeface="Poppins"/>
              </a:rPr>
              <a:t>Take feedback and display key points (these are needed for the next task); address any misconceptions.</a:t>
            </a:r>
            <a:endParaRPr lang="en-GB" sz="1800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3E29-A197-5645-B931-2901893180F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028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dirty="0">
                <a:latin typeface="Poppins"/>
                <a:ea typeface="Calibri" panose="020F0502020204030204" pitchFamily="34" charset="0"/>
                <a:cs typeface="Poppins"/>
              </a:rPr>
              <a:t>Main Task: 20 mins</a:t>
            </a:r>
          </a:p>
          <a:p>
            <a:endParaRPr lang="en-GB" sz="1800" dirty="0">
              <a:latin typeface="Poppins"/>
              <a:ea typeface="Calibri" panose="020F0502020204030204" pitchFamily="34" charset="0"/>
              <a:cs typeface="Poppins"/>
            </a:endParaRPr>
          </a:p>
          <a:p>
            <a:r>
              <a:rPr lang="en-GB" sz="1800" dirty="0">
                <a:effectLst/>
                <a:latin typeface="Poppins"/>
                <a:ea typeface="Calibri" panose="020F0502020204030204" pitchFamily="34" charset="0"/>
                <a:cs typeface="Poppins"/>
              </a:rPr>
              <a:t>Allocate points from the previous task to small </a:t>
            </a:r>
            <a:r>
              <a:rPr lang="en-GB" sz="1800" dirty="0">
                <a:latin typeface="Poppins"/>
                <a:ea typeface="Calibri" panose="020F0502020204030204" pitchFamily="34" charset="0"/>
                <a:cs typeface="Poppins"/>
              </a:rPr>
              <a:t>groups</a:t>
            </a:r>
            <a:r>
              <a:rPr lang="en-GB" sz="1800" dirty="0">
                <a:effectLst/>
                <a:latin typeface="Poppins"/>
                <a:ea typeface="Calibri" panose="020F0502020204030204" pitchFamily="34" charset="0"/>
                <a:cs typeface="Poppins"/>
              </a:rPr>
              <a:t> of students to research further, so that (ideally) each group has a different task.</a:t>
            </a:r>
            <a:r>
              <a:rPr lang="en-GB" sz="1800" dirty="0">
                <a:latin typeface="Poppins"/>
                <a:ea typeface="Calibri" panose="020F0502020204030204" pitchFamily="34" charset="0"/>
                <a:cs typeface="Poppins"/>
              </a:rPr>
              <a:t> </a:t>
            </a:r>
            <a:r>
              <a:rPr lang="en-GB" sz="1800" dirty="0">
                <a:effectLst/>
                <a:latin typeface="Poppins"/>
                <a:ea typeface="Calibri" panose="020F0502020204030204" pitchFamily="34" charset="0"/>
                <a:cs typeface="Poppins"/>
              </a:rPr>
              <a:t> Explain that their research should enable them to either:</a:t>
            </a:r>
            <a:endParaRPr lang="en-GB" sz="1800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endParaRPr lang="en-GB" sz="1800" dirty="0">
              <a:latin typeface="Poppins"/>
              <a:ea typeface="Calibri" panose="020F0502020204030204" pitchFamily="34" charset="0"/>
              <a:cs typeface="Poppins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dirty="0"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Explain the point further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/>
            <a:r>
              <a:rPr lang="en-GB" sz="1800" b="1" dirty="0">
                <a:effectLst/>
                <a:latin typeface="Poppins"/>
                <a:ea typeface="Calibri" panose="020F0502020204030204" pitchFamily="34" charset="0"/>
                <a:cs typeface="Poppins"/>
              </a:rPr>
              <a:t>or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dirty="0"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Provide an example (or different example)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They could use textbooks, prior knowledge or the internet, such as: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>
              <a:solidFill>
                <a:srgbClr val="000000"/>
              </a:solidFill>
              <a:latin typeface="Poppins"/>
              <a:ea typeface="Calibri" panose="020F0502020204030204" pitchFamily="34" charset="0"/>
              <a:cs typeface="Poppins"/>
            </a:endParaRPr>
          </a:p>
          <a:p>
            <a:pPr>
              <a:spcBef>
                <a:spcPts val="300"/>
              </a:spcBef>
            </a:pPr>
            <a:r>
              <a:rPr lang="en-GB" sz="1800" u="sng" dirty="0">
                <a:solidFill>
                  <a:srgbClr val="0563C1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Air pollutants - The atmosphere - AQA Synergy - GCSE Combined Science Revision - AQA Synergy - BBC Bitesize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endParaRPr lang="en-GB" sz="1800" u="sng" dirty="0">
              <a:solidFill>
                <a:srgbClr val="0563C1"/>
              </a:solidFill>
              <a:latin typeface="Poppins"/>
              <a:ea typeface="Calibri" panose="020F0502020204030204" pitchFamily="34" charset="0"/>
              <a:cs typeface="Poppins"/>
            </a:endParaRPr>
          </a:p>
          <a:p>
            <a:r>
              <a:rPr lang="en-GB" sz="1800" dirty="0"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Students should compile notes/summaries of their research findings, and how they have answered the point assigned to their group.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Poppins" pitchFamily="2" charset="77"/>
                <a:ea typeface="Calibri" panose="020F0502020204030204" pitchFamily="34" charset="0"/>
              </a:rPr>
              <a:t>Go round the room, asking for a one sentence summary of a key point from their work.</a:t>
            </a:r>
            <a:r>
              <a:rPr lang="en-GB" dirty="0">
                <a:effectLst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3E29-A197-5645-B931-2901893180F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925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dirty="0">
                <a:latin typeface="Poppins"/>
                <a:ea typeface="Calibri" panose="020F0502020204030204" pitchFamily="34" charset="0"/>
                <a:cs typeface="Poppins"/>
              </a:rPr>
              <a:t>Plenary: 10 mins</a:t>
            </a:r>
          </a:p>
          <a:p>
            <a:endParaRPr lang="en-GB" sz="1800" dirty="0">
              <a:latin typeface="Poppins"/>
              <a:ea typeface="Calibri" panose="020F0502020204030204" pitchFamily="34" charset="0"/>
              <a:cs typeface="Poppins"/>
            </a:endParaRPr>
          </a:p>
          <a:p>
            <a:r>
              <a:rPr lang="en-GB" sz="1800" dirty="0">
                <a:effectLst/>
                <a:latin typeface="Poppins"/>
                <a:ea typeface="Calibri" panose="020F0502020204030204" pitchFamily="34" charset="0"/>
                <a:cs typeface="Poppins"/>
              </a:rPr>
              <a:t>Using a different colour pen, ask students to now add more ideas about air pollution to the notes they created in the ‘Do Now Task’.</a:t>
            </a:r>
            <a:r>
              <a:rPr lang="en-GB" sz="1800" dirty="0">
                <a:latin typeface="Poppins"/>
                <a:ea typeface="Calibri" panose="020F0502020204030204" pitchFamily="34" charset="0"/>
                <a:cs typeface="Poppins"/>
              </a:rPr>
              <a:t> </a:t>
            </a:r>
            <a:r>
              <a:rPr lang="en-GB" sz="1800" dirty="0">
                <a:effectLst/>
                <a:latin typeface="Poppins"/>
                <a:ea typeface="Calibri" panose="020F0502020204030204" pitchFamily="34" charset="0"/>
                <a:cs typeface="Poppins"/>
              </a:rPr>
              <a:t> </a:t>
            </a:r>
            <a:endParaRPr lang="en-GB" dirty="0">
              <a:latin typeface="Calibri"/>
              <a:ea typeface="Calibri" panose="020F0502020204030204" pitchFamily="34" charset="0"/>
              <a:cs typeface="Calibri"/>
            </a:endParaRPr>
          </a:p>
          <a:p>
            <a:endParaRPr lang="en-GB" sz="1800" dirty="0">
              <a:latin typeface="Poppins"/>
              <a:ea typeface="Calibri" panose="020F0502020204030204" pitchFamily="34" charset="0"/>
              <a:cs typeface="Poppins"/>
            </a:endParaRPr>
          </a:p>
          <a:p>
            <a:r>
              <a:rPr lang="en-GB" sz="1800" dirty="0">
                <a:effectLst/>
                <a:latin typeface="Poppins"/>
                <a:ea typeface="Calibri" panose="020F0502020204030204" pitchFamily="34" charset="0"/>
                <a:cs typeface="Poppins"/>
              </a:rPr>
              <a:t>Encourage students to draw upon both what they found out and also what other class members shared.</a:t>
            </a:r>
            <a:r>
              <a:rPr lang="en-GB" sz="1800" dirty="0">
                <a:latin typeface="Poppins"/>
                <a:ea typeface="Calibri" panose="020F0502020204030204" pitchFamily="34" charset="0"/>
                <a:cs typeface="Poppins"/>
              </a:rPr>
              <a:t> </a:t>
            </a:r>
            <a:r>
              <a:rPr lang="en-GB" sz="1800" dirty="0">
                <a:effectLst/>
                <a:latin typeface="Poppins"/>
                <a:ea typeface="Calibri" panose="020F0502020204030204" pitchFamily="34" charset="0"/>
                <a:cs typeface="Poppins"/>
              </a:rPr>
              <a:t> </a:t>
            </a:r>
            <a:endParaRPr lang="en-GB" dirty="0">
              <a:latin typeface="Calibri"/>
              <a:ea typeface="Calibri" panose="020F0502020204030204" pitchFamily="34" charset="0"/>
              <a:cs typeface="Calibri"/>
            </a:endParaRPr>
          </a:p>
          <a:p>
            <a:endParaRPr lang="en-GB" sz="1800" dirty="0">
              <a:latin typeface="Poppins"/>
              <a:ea typeface="Calibri" panose="020F0502020204030204" pitchFamily="34" charset="0"/>
              <a:cs typeface="Poppins"/>
            </a:endParaRPr>
          </a:p>
          <a:p>
            <a:r>
              <a:rPr lang="en-GB" sz="1800" dirty="0">
                <a:effectLst/>
                <a:latin typeface="Poppins"/>
                <a:ea typeface="Calibri" panose="020F0502020204030204" pitchFamily="34" charset="0"/>
                <a:cs typeface="Poppins"/>
              </a:rPr>
              <a:t>Ask students to volunteer examples of additions or select students to share.</a:t>
            </a:r>
            <a:r>
              <a:rPr lang="en-GB" dirty="0"/>
              <a:t> </a:t>
            </a:r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3E29-A197-5645-B931-2901893180F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762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emf"/><Relationship Id="rId4" Type="http://schemas.openxmlformats.org/officeDocument/2006/relationships/image" Target="../media/image7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9.jpg"/><Relationship Id="rId4" Type="http://schemas.openxmlformats.org/officeDocument/2006/relationships/image" Target="../media/image4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10.jpg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11.jpg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4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FB78A-D550-FC35-974D-F928AF4F9D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1392" y="1158106"/>
            <a:ext cx="10121153" cy="2387600"/>
          </a:xfrm>
        </p:spPr>
        <p:txBody>
          <a:bodyPr anchor="b"/>
          <a:lstStyle>
            <a:lvl1pPr algn="ctr">
              <a:defRPr sz="6000" b="1" i="0">
                <a:solidFill>
                  <a:srgbClr val="FFFFFF"/>
                </a:solidFill>
                <a:latin typeface="AvantGarde CE" pitchFamily="82" charset="0"/>
              </a:defRPr>
            </a:lvl1pPr>
          </a:lstStyle>
          <a:p>
            <a:r>
              <a:rPr lang="en-GB" dirty="0"/>
              <a:t>Click to 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BD2703-E68A-18A8-A34B-BC7C484F9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FFFFFF"/>
                </a:solidFill>
                <a:latin typeface="AvantGarde CE" pitchFamily="8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A9D623-BBB3-DAFD-F95C-2F066DC53C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6662" y="-1629626"/>
            <a:ext cx="3800043" cy="3755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3C2A0E-A61D-FDC7-5A00-526B2CB702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966" y="248216"/>
            <a:ext cx="1804007" cy="7549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D164E8-139A-149D-4E44-05C47D826E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050649" y="4935071"/>
            <a:ext cx="4424082" cy="442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26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photo_b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BED209-E8A8-90A3-FE87-30BBBD94C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6602" y="849660"/>
            <a:ext cx="4623139" cy="468726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1C9A28-F7D1-B3A7-5FFE-ABD3BC5F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lnSpc>
                <a:spcPct val="100000"/>
              </a:lnSpc>
              <a:defRPr sz="3200" b="1" i="0">
                <a:latin typeface="ITC Avant Garde Gothic" pitchFamily="8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5CE6F-76AF-069C-B9B8-ED7349D7C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80616"/>
            <a:ext cx="4886053" cy="33849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7F7B76-492F-985F-1513-18A2E8D324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  <p:pic>
        <p:nvPicPr>
          <p:cNvPr id="6" name="Picture 5" descr="A double decker bus on a train track&#10;&#10;Description automatically generated with low confidence">
            <a:extLst>
              <a:ext uri="{FF2B5EF4-FFF2-40B4-BE49-F238E27FC236}">
                <a16:creationId xmlns:a16="http://schemas.microsoft.com/office/drawing/2014/main" id="{B6C99FCC-A9B8-6D38-8E38-AAD5F0C170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6667" r="16667"/>
          <a:stretch/>
        </p:blipFill>
        <p:spPr>
          <a:xfrm>
            <a:off x="6986838" y="980649"/>
            <a:ext cx="4402666" cy="4402666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D74296-5B7D-DF8D-49B4-F44FA02A9F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82779" y="3367704"/>
            <a:ext cx="3198973" cy="31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97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photo_wigan p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BED209-E8A8-90A3-FE87-30BBBD94C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6602" y="849660"/>
            <a:ext cx="4623139" cy="468726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1C9A28-F7D1-B3A7-5FFE-ABD3BC5F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lnSpc>
                <a:spcPct val="100000"/>
              </a:lnSpc>
              <a:defRPr sz="3200" b="1" i="0">
                <a:latin typeface="ITC Avant Garde Gothic" pitchFamily="8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5CE6F-76AF-069C-B9B8-ED7349D7C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80616"/>
            <a:ext cx="4886053" cy="33849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675927-5ADE-F55C-9036-4C8E899E9B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52968" y="-1641065"/>
            <a:ext cx="3263900" cy="3225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7F7B76-492F-985F-1513-18A2E8D324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C99FCC-A9B8-6D38-8E38-AAD5F0C170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7183" t="2248" r="2499" b="22244"/>
          <a:stretch/>
        </p:blipFill>
        <p:spPr>
          <a:xfrm>
            <a:off x="6986838" y="980649"/>
            <a:ext cx="4402666" cy="4402666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D74296-5B7D-DF8D-49B4-F44FA02A9FB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82779" y="3367704"/>
            <a:ext cx="3198973" cy="31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62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photo_windm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BED209-E8A8-90A3-FE87-30BBBD94C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6602" y="849660"/>
            <a:ext cx="4623139" cy="468726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1C9A28-F7D1-B3A7-5FFE-ABD3BC5F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lnSpc>
                <a:spcPct val="100000"/>
              </a:lnSpc>
              <a:defRPr sz="3200" b="1" i="0">
                <a:latin typeface="ITC Avant Garde Gothic" pitchFamily="8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5CE6F-76AF-069C-B9B8-ED7349D7C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80616"/>
            <a:ext cx="4886053" cy="33849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675927-5ADE-F55C-9036-4C8E899E9B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52968" y="-1641065"/>
            <a:ext cx="3263900" cy="3225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7F7B76-492F-985F-1513-18A2E8D324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C99FCC-A9B8-6D38-8E38-AAD5F0C170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2102" t="7803" r="20597" b="6155"/>
          <a:stretch/>
        </p:blipFill>
        <p:spPr>
          <a:xfrm>
            <a:off x="6986838" y="980649"/>
            <a:ext cx="4402666" cy="4402666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D74296-5B7D-DF8D-49B4-F44FA02A9FB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82779" y="3367704"/>
            <a:ext cx="3198973" cy="31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66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photo_canal w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BED209-E8A8-90A3-FE87-30BBBD94C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6602" y="849660"/>
            <a:ext cx="4623139" cy="468726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1C9A28-F7D1-B3A7-5FFE-ABD3BC5F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lnSpc>
                <a:spcPct val="100000"/>
              </a:lnSpc>
              <a:defRPr sz="3200" b="1" i="0">
                <a:latin typeface="ITC Avant Garde Gothic" pitchFamily="8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5CE6F-76AF-069C-B9B8-ED7349D7C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80616"/>
            <a:ext cx="4886053" cy="33849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675927-5ADE-F55C-9036-4C8E899E9B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52968" y="-1641065"/>
            <a:ext cx="3263900" cy="3225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7F7B76-492F-985F-1513-18A2E8D324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C99FCC-A9B8-6D38-8E38-AAD5F0C170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1559" t="15397" r="12175" b="116"/>
          <a:stretch/>
        </p:blipFill>
        <p:spPr>
          <a:xfrm>
            <a:off x="6986838" y="980649"/>
            <a:ext cx="4402666" cy="4402666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D74296-5B7D-DF8D-49B4-F44FA02A9FB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82779" y="3367704"/>
            <a:ext cx="3198973" cy="31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44FB8-3B6B-66A7-2CB6-8E66185A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0387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57D1C3-3AAB-C3BE-8DAA-A8A1D1DC95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973258"/>
            <a:ext cx="724914" cy="724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E4D94B-046F-30AE-403A-CAE9F428E1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94BB15-700D-F0D2-1E66-9C105F8BD3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311896"/>
            <a:ext cx="2510118" cy="673100"/>
          </a:xfrm>
        </p:spPr>
        <p:txBody>
          <a:bodyPr anchor="b">
            <a:noAutofit/>
          </a:bodyPr>
          <a:lstStyle>
            <a:lvl1pPr marL="0" indent="0">
              <a:buNone/>
              <a:defRPr sz="1800" b="0" i="0">
                <a:solidFill>
                  <a:schemeClr val="bg2"/>
                </a:solidFill>
                <a:latin typeface="AVANTGARDE-MEDIUM" pitchFamily="8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Quote name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F38F95-A3E8-88F6-B6C9-FBA8EE6197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09595" y="5649129"/>
            <a:ext cx="4051003" cy="4051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03E128-9704-7D35-B311-D9ABA4F6CB0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57796" y="-2362541"/>
            <a:ext cx="3923537" cy="38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41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 on gradient ">
    <p:bg>
      <p:bgPr>
        <a:gradFill flip="none" rotWithShape="1">
          <a:gsLst>
            <a:gs pos="100000">
              <a:schemeClr val="tx1"/>
            </a:gs>
            <a:gs pos="0">
              <a:schemeClr val="accen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44FB8-3B6B-66A7-2CB6-8E66185A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0387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8E2A57-C1A8-7BE0-3CB5-153D51C0DB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1A0D0F-DD3E-1920-1938-39A7053164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973258"/>
            <a:ext cx="724914" cy="724914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B1EEFDF-685B-DBA0-FA76-20B54F4D78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311896"/>
            <a:ext cx="2510118" cy="673100"/>
          </a:xfrm>
        </p:spPr>
        <p:txBody>
          <a:bodyPr anchor="b">
            <a:noAutofit/>
          </a:bodyPr>
          <a:lstStyle>
            <a:lvl1pPr marL="0" indent="0">
              <a:buNone/>
              <a:defRPr sz="1800" b="0" i="0">
                <a:solidFill>
                  <a:schemeClr val="bg2"/>
                </a:solidFill>
                <a:latin typeface="AVANTGARDE-MEDIUM" pitchFamily="8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Quote name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B0AC76-39BF-4C57-30B8-F46349FB31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09595" y="5649129"/>
            <a:ext cx="4051003" cy="40510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1A2C93-0739-A5C0-C88C-5ED2E62C215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57796" y="-2362541"/>
            <a:ext cx="3923537" cy="38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06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B164BEF-416D-0321-ED8D-2E05FB7F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84" y="2103437"/>
            <a:ext cx="4786513" cy="1325563"/>
          </a:xfr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122326-C13B-94C7-6259-055C82DD7B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62222E93-A67C-5B02-922A-E76564B01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82315" y="1079539"/>
            <a:ext cx="4452138" cy="4513894"/>
          </a:xfrm>
          <a:prstGeom prst="ellipse">
            <a:avLst/>
          </a:prstGeom>
          <a:ln w="1905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34B23C-BDB8-61FC-93FA-31E82C3C2B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50596" y="-1453595"/>
            <a:ext cx="3263900" cy="3225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C0B190-0FFF-F19B-EA3C-A740878376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10955" y="3521513"/>
            <a:ext cx="4513895" cy="451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83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B164BEF-416D-0321-ED8D-2E05FB7F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84" y="2103437"/>
            <a:ext cx="4786513" cy="1325563"/>
          </a:xfr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122326-C13B-94C7-6259-055C82DD7B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62222E93-A67C-5B02-922A-E76564B01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82315" y="1079539"/>
            <a:ext cx="4452138" cy="4513894"/>
          </a:xfrm>
          <a:prstGeom prst="ellipse">
            <a:avLst/>
          </a:prstGeom>
          <a:ln w="190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352B33-EC45-29A5-F870-9B6E512121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50596" y="-1453595"/>
            <a:ext cx="3263900" cy="322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3C2444-A82A-910A-BA49-6403EAC8AD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10955" y="3521513"/>
            <a:ext cx="4513895" cy="451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90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4820E48-C41D-0D95-428A-F9F090A8C4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6150AD-C029-FAA8-E516-1590265CB8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13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with text">
    <p:bg>
      <p:bgPr>
        <a:gradFill flip="none" rotWithShape="1">
          <a:gsLst>
            <a:gs pos="0">
              <a:schemeClr val="tx1"/>
            </a:gs>
            <a:gs pos="100000">
              <a:schemeClr val="accen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Picture Placeholder 4">
            <a:extLst>
              <a:ext uri="{FF2B5EF4-FFF2-40B4-BE49-F238E27FC236}">
                <a16:creationId xmlns:a16="http://schemas.microsoft.com/office/drawing/2014/main" id="{F13F625E-8E01-79E3-623A-9941B3FD229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effectLst>
            <a:reflection endPos="0" dir="5400000" sy="-100000" algn="bl" rotWithShape="0"/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 and change transparency to around 50%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044FB8-3B6B-66A7-2CB6-8E66185AA5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20387"/>
            <a:ext cx="10515600" cy="1325563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8E2A57-C1A8-7BE0-3CB5-153D51C0DB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2F3C2E-CEDE-E881-25A8-F66E5891A6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9595" y="5649129"/>
            <a:ext cx="4051003" cy="4051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BBDB7D-E239-5132-B4AA-26D78EEC9D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2550" y="-1501341"/>
            <a:ext cx="3923537" cy="38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43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E42A-5526-75DC-8C4F-14D04C881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577" y="437529"/>
            <a:ext cx="10793692" cy="2852737"/>
          </a:xfrm>
        </p:spPr>
        <p:txBody>
          <a:bodyPr anchor="b"/>
          <a:lstStyle>
            <a:lvl1pPr>
              <a:defRPr sz="6000" b="1" i="0">
                <a:solidFill>
                  <a:srgbClr val="FFFFFF"/>
                </a:solidFill>
                <a:latin typeface="AvantGarde CE" pitchFamily="82" charset="0"/>
              </a:defRPr>
            </a:lvl1pPr>
          </a:lstStyle>
          <a:p>
            <a:r>
              <a:rPr lang="en-GB" dirty="0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16737-CC89-AB7E-0D76-6E04E6919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577" y="331725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D05ADA-A651-8A29-BD83-5BEEF447A5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1F9C44-00A0-18DA-DB33-AF5D7E276D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9595" y="5649129"/>
            <a:ext cx="4051003" cy="4051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7CB7FC-612A-1727-2B4D-0E701B3685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2550" y="-1501341"/>
            <a:ext cx="3923537" cy="38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14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ckground with 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88F0-F720-35EA-5D7B-4F2005DC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FFFFFF"/>
                </a:solidFill>
                <a:latin typeface="AvantGarde CE" pitchFamily="8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938245-9FF4-A211-E28F-2CE51793BF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60D3A1-EC74-6EA4-68AC-E0C37290F2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31601" y="4893352"/>
            <a:ext cx="4051003" cy="4051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783671-7BF3-6789-6656-338542A032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31492" y="-2752691"/>
            <a:ext cx="4833383" cy="477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15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green background with tit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88F0-F720-35EA-5D7B-4F2005DC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FFFFFF"/>
                </a:solidFill>
                <a:latin typeface="AvantGarde CE" pitchFamily="8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EA093A-D0CB-CAB9-4C96-BF2E4FE4F0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4A4EB2-D06E-D038-0078-8461C08003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31601" y="4893352"/>
            <a:ext cx="4051003" cy="4051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BA6278-48D9-F481-D129-50A218DB90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31492" y="-2752691"/>
            <a:ext cx="4833383" cy="477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70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background with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88F0-F720-35EA-5D7B-4F2005DC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FFFFFF"/>
                </a:solidFill>
                <a:latin typeface="AvantGarde CE" pitchFamily="8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10C7B1-05B7-70AE-3CE1-AB16AA53B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B452BE-D3CB-8334-F592-D5865513C6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31601" y="4893352"/>
            <a:ext cx="4051003" cy="4051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47D23A-CD8A-8F23-A39C-D6DEBABDB7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31492" y="-2752691"/>
            <a:ext cx="4833383" cy="477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543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with 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88F0-F720-35EA-5D7B-4F2005DC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  <a:latin typeface="AvantGarde CE" pitchFamily="8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10C7B1-05B7-70AE-3CE1-AB16AA53B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D37E7B-4299-39DB-860B-822E30A034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31491" y="-2752691"/>
            <a:ext cx="4833383" cy="4776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2CE8E3-A62B-005E-755B-82F13A8802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531601" y="4893352"/>
            <a:ext cx="4051003" cy="4051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F78003-AA74-DE16-53F4-FD57DE6426C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55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background with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88F0-F720-35EA-5D7B-4F2005DC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FFFFFF"/>
                </a:solidFill>
                <a:latin typeface="AvantGarde CE" pitchFamily="8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50246-5BAC-D050-1AA1-0A6EDB1AC6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1C7894-93F5-97BC-79DB-39F2E4BE25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31601" y="4893352"/>
            <a:ext cx="4051003" cy="4051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1A43E1-3F44-2202-0C5B-0577D47952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31492" y="-2752691"/>
            <a:ext cx="4833383" cy="477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37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5D4F0B-3111-62E4-9652-86EEAC079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BD9F75-5687-4FF4-FFD1-D94073311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9013" y="-1681108"/>
            <a:ext cx="32639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10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E42A-5526-75DC-8C4F-14D04C881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577" y="437529"/>
            <a:ext cx="8147823" cy="2852737"/>
          </a:xfrm>
        </p:spPr>
        <p:txBody>
          <a:bodyPr anchor="b"/>
          <a:lstStyle>
            <a:lvl1pPr>
              <a:defRPr sz="6000" b="1" i="0">
                <a:solidFill>
                  <a:srgbClr val="FFFFFF"/>
                </a:solidFill>
                <a:latin typeface="AvantGarde CE" pitchFamily="82" charset="0"/>
              </a:defRPr>
            </a:lvl1pPr>
          </a:lstStyle>
          <a:p>
            <a:r>
              <a:rPr lang="en-GB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16737-CC89-AB7E-0D76-6E04E6919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577" y="331725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0CB16F-E95F-2DB1-EAD8-ADD8393FDF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8CEDBE-AD13-84C2-B840-59FD215A54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9595" y="5649129"/>
            <a:ext cx="4051003" cy="4051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FD98A3-B106-20AC-168A-E55E710C22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2550" y="-1501341"/>
            <a:ext cx="3923537" cy="38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75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E42A-5526-75DC-8C4F-14D04C881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577" y="437529"/>
            <a:ext cx="8147823" cy="2852737"/>
          </a:xfrm>
        </p:spPr>
        <p:txBody>
          <a:bodyPr anchor="b"/>
          <a:lstStyle>
            <a:lvl1pPr>
              <a:defRPr sz="6000" b="1" i="0">
                <a:solidFill>
                  <a:srgbClr val="FFFFFF"/>
                </a:solidFill>
                <a:latin typeface="AvantGarde CE" pitchFamily="82" charset="0"/>
              </a:defRPr>
            </a:lvl1pPr>
          </a:lstStyle>
          <a:p>
            <a:r>
              <a:rPr lang="en-GB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16737-CC89-AB7E-0D76-6E04E6919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577" y="331725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2907D8-B13D-E535-5330-D4709F5D08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7082" y="-1348613"/>
            <a:ext cx="3614475" cy="35722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0CB16F-E95F-2DB1-EAD8-ADD8393FDF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8CEDBE-AD13-84C2-B840-59FD215A54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09595" y="5649129"/>
            <a:ext cx="4051003" cy="405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81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4">
    <p:bg>
      <p:bgPr>
        <a:gradFill>
          <a:gsLst>
            <a:gs pos="100000">
              <a:schemeClr val="tx1"/>
            </a:gs>
            <a:gs pos="0">
              <a:schemeClr val="accent2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E42A-5526-75DC-8C4F-14D04C881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577" y="437529"/>
            <a:ext cx="8147823" cy="2852737"/>
          </a:xfrm>
        </p:spPr>
        <p:txBody>
          <a:bodyPr anchor="b"/>
          <a:lstStyle>
            <a:lvl1pPr>
              <a:defRPr sz="6000" b="1" i="0">
                <a:solidFill>
                  <a:srgbClr val="FFFFFF"/>
                </a:solidFill>
                <a:latin typeface="AvantGarde CE" pitchFamily="82" charset="0"/>
              </a:defRPr>
            </a:lvl1pPr>
          </a:lstStyle>
          <a:p>
            <a:r>
              <a:rPr lang="en-GB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16737-CC89-AB7E-0D76-6E04E6919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577" y="331725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0CB16F-E95F-2DB1-EAD8-ADD8393FDF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8CEDBE-AD13-84C2-B840-59FD215A54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9595" y="5649129"/>
            <a:ext cx="4051003" cy="4051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ADE6BC-1FFB-1D76-C95F-8F83A5A893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2550" y="-1501341"/>
            <a:ext cx="3923537" cy="38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61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F4AB1-E4C9-D77F-5BF4-3D6A37F14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>
                <a:latin typeface="AVANTGARDE-MEDIUM" pitchFamily="82" charset="0"/>
              </a:defRPr>
            </a:lvl1pPr>
          </a:lstStyle>
          <a:p>
            <a:r>
              <a:rPr lang="en-GB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BB02D-0978-100E-3784-1587AFED3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2290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72738D-9C89-70A2-F262-D4F98AD928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3386D1-A5F6-CF8E-EE40-FA7E8918BE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9013" y="-1681108"/>
            <a:ext cx="32639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45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2866A-01C7-6F4D-6B79-6C13EEC687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AvantGarde CE" pitchFamily="82" charset="0"/>
              </a:defRPr>
            </a:lvl1pPr>
          </a:lstStyle>
          <a:p>
            <a:r>
              <a:rPr lang="en-GB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F0C81-1691-FDF5-8ACF-20E170E91B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0666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0F8929-BEA8-1FAF-7697-406D379BC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0666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225F9E-ADF7-DAEB-67D5-ECF9D78065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84D760-6335-B856-0BA9-98FAFF9A39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9013" y="-1681108"/>
            <a:ext cx="32639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58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41F83-CF44-4258-1DE0-A5279061A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AvantGarde CE" pitchFamily="82" charset="0"/>
              </a:defRPr>
            </a:lvl1pPr>
          </a:lstStyle>
          <a:p>
            <a:r>
              <a:rPr lang="en-GB" dirty="0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13F5C-89F5-6826-8AFA-AF114D0A1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VANTGARDE-MEDIUM" pitchFamily="8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3D382C-7AAB-5538-919A-4BCE7A796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43388"/>
            <a:ext cx="5157787" cy="31887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F97E89-569A-A86D-14C3-409CC338ED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VANTGARDE-MEDIUM" pitchFamily="8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465E69-859B-11D0-1253-4B172DC3E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43388"/>
            <a:ext cx="5183188" cy="31887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6658BF-BEBE-A4A3-9D49-5FF244F1E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E3E30C-B36F-67A6-24E6-FF547B4ED7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9013" y="-1681108"/>
            <a:ext cx="32639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24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BED209-E8A8-90A3-FE87-30BBBD94C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6602" y="849660"/>
            <a:ext cx="4623139" cy="4687266"/>
          </a:xfrm>
          <a:prstGeom prst="rect">
            <a:avLst/>
          </a:prstGeom>
          <a:ln>
            <a:noFill/>
          </a:ln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A32C0C5-88A2-A24C-DF26-051D5EFEFD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35919" y="1007151"/>
            <a:ext cx="4316293" cy="4376164"/>
          </a:xfrm>
          <a:prstGeom prst="ellipse">
            <a:avLst/>
          </a:prstGeom>
          <a:ln w="19050"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1C9A28-F7D1-B3A7-5FFE-ABD3BC5F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lnSpc>
                <a:spcPct val="100000"/>
              </a:lnSpc>
              <a:defRPr sz="3200" b="1" i="0">
                <a:latin typeface="ITC Avant Garde Gothic" pitchFamily="8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5CE6F-76AF-069C-B9B8-ED7349D7C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80616"/>
            <a:ext cx="4886053" cy="33849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7F7B76-492F-985F-1513-18A2E8D324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84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1F37D6-321F-CD08-FEAD-FAB8D1B2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AA0AB-35EB-19EE-B413-8F4CDA9A0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030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6" r:id="rId4"/>
    <p:sldLayoutId id="2147483665" r:id="rId5"/>
    <p:sldLayoutId id="2147483650" r:id="rId6"/>
    <p:sldLayoutId id="2147483652" r:id="rId7"/>
    <p:sldLayoutId id="2147483653" r:id="rId8"/>
    <p:sldLayoutId id="2147483656" r:id="rId9"/>
    <p:sldLayoutId id="2147483673" r:id="rId10"/>
    <p:sldLayoutId id="2147483674" r:id="rId11"/>
    <p:sldLayoutId id="2147483675" r:id="rId12"/>
    <p:sldLayoutId id="2147483676" r:id="rId13"/>
    <p:sldLayoutId id="2147483654" r:id="rId14"/>
    <p:sldLayoutId id="2147483663" r:id="rId15"/>
    <p:sldLayoutId id="2147483655" r:id="rId16"/>
    <p:sldLayoutId id="2147483667" r:id="rId17"/>
    <p:sldLayoutId id="2147483661" r:id="rId18"/>
    <p:sldLayoutId id="2147483662" r:id="rId19"/>
    <p:sldLayoutId id="2147483668" r:id="rId20"/>
    <p:sldLayoutId id="2147483670" r:id="rId21"/>
    <p:sldLayoutId id="2147483669" r:id="rId22"/>
    <p:sldLayoutId id="2147483672" r:id="rId23"/>
    <p:sldLayoutId id="2147483671" r:id="rId24"/>
    <p:sldLayoutId id="214748366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antGarde CE" pitchFamily="8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AvantGarde CE" pitchFamily="8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AvantGarde CE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AvantGarde CE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AvantGarde CE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AvantGarde CE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emf"/><Relationship Id="rId5" Type="http://schemas.openxmlformats.org/officeDocument/2006/relationships/image" Target="../media/image17.emf"/><Relationship Id="rId4" Type="http://schemas.openxmlformats.org/officeDocument/2006/relationships/hyperlink" Target="https://www.youtube.com/watch?v=G4H1N_yXBi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65183-EF0F-39E5-9C65-4891C26DD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5423" y="1170138"/>
            <a:ext cx="10121153" cy="2387600"/>
          </a:xfrm>
        </p:spPr>
        <p:txBody>
          <a:bodyPr>
            <a:normAutofit/>
          </a:bodyPr>
          <a:lstStyle/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What is Air Pollution? </a:t>
            </a:r>
          </a:p>
        </p:txBody>
      </p:sp>
    </p:spTree>
    <p:extLst>
      <p:ext uri="{BB962C8B-B14F-4D97-AF65-F5344CB8AC3E}">
        <p14:creationId xmlns:p14="http://schemas.microsoft.com/office/powerpoint/2010/main" val="2590404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outdoor, land vehicle, car, wheel&#10;&#10;Description automatically generated">
            <a:extLst>
              <a:ext uri="{FF2B5EF4-FFF2-40B4-BE49-F238E27FC236}">
                <a16:creationId xmlns:a16="http://schemas.microsoft.com/office/drawing/2014/main" id="{581ED1AD-2302-AAAC-C955-49FE60F95E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674" r="17674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93DB2B-9AB8-25D9-7959-AB6A8ED84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2191397"/>
            <a:ext cx="5922664" cy="1325563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know about air pollution?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7611F5-2D8E-181D-2A53-E9363572B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955" y="3521513"/>
            <a:ext cx="4513895" cy="451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24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cloud, sky, water, sunset&#10;&#10;Description automatically generated">
            <a:extLst>
              <a:ext uri="{FF2B5EF4-FFF2-40B4-BE49-F238E27FC236}">
                <a16:creationId xmlns:a16="http://schemas.microsoft.com/office/drawing/2014/main" id="{25F4E8FC-0312-F3C6-11B2-45D38D5C46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321" r="2232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5CD60AB-A472-BDEE-6882-DA92DD38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60157"/>
            <a:ext cx="3932237" cy="1600200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Air Pollution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9B069-1E2E-7565-7A4A-807854A79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1225" y="1998354"/>
            <a:ext cx="4818244" cy="3384961"/>
          </a:xfrm>
        </p:spPr>
        <p:txBody>
          <a:bodyPr>
            <a:noAutofit/>
          </a:bodyPr>
          <a:lstStyle/>
          <a:p>
            <a:pPr marL="342900" lvl="0" indent="-342900">
              <a:buFont typeface="Symbol" pitchFamily="2" charset="2"/>
              <a:buChar char=""/>
            </a:pP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air pollution?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the causes of air pollution?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the effects of air pollution, on the human body?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the effects of air pollution, on the atmosphere?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can we do to control air pollution levels?</a:t>
            </a:r>
          </a:p>
          <a:p>
            <a:endParaRPr lang="en-GB" dirty="0"/>
          </a:p>
        </p:txBody>
      </p:sp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2AE9EA8E-5F65-3004-738A-C00A7F337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0082" y="3979954"/>
            <a:ext cx="1064325" cy="1064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14E541-FFB1-8811-A8B3-7AB66C407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8616" y="3934875"/>
            <a:ext cx="2469433" cy="2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02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3FF55-8059-8789-0860-0D9DC597F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257" y="60160"/>
            <a:ext cx="4886053" cy="1600200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Air Pollution Research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C3AE7E-B1B2-D26E-D643-0CF4E1552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3257" y="1977151"/>
            <a:ext cx="4886053" cy="25106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In groups either: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Explain your point further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Provide an example </a:t>
            </a: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And provide a sentence summary of a key point to share with the class.</a:t>
            </a:r>
          </a:p>
          <a:p>
            <a:endParaRPr lang="en-GB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624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400A7-DACB-4C6E-EF46-1D1D85D17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2199690"/>
            <a:ext cx="4786513" cy="132556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more ideas? </a:t>
            </a:r>
          </a:p>
        </p:txBody>
      </p:sp>
    </p:spTree>
    <p:extLst>
      <p:ext uri="{BB962C8B-B14F-4D97-AF65-F5344CB8AC3E}">
        <p14:creationId xmlns:p14="http://schemas.microsoft.com/office/powerpoint/2010/main" val="3721979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ir Quality Wigan">
      <a:dk1>
        <a:srgbClr val="1A8EBC"/>
      </a:dk1>
      <a:lt1>
        <a:srgbClr val="AFD6E5"/>
      </a:lt1>
      <a:dk2>
        <a:srgbClr val="237950"/>
      </a:dk2>
      <a:lt2>
        <a:srgbClr val="D9E7C0"/>
      </a:lt2>
      <a:accent1>
        <a:srgbClr val="1B8FBC"/>
      </a:accent1>
      <a:accent2>
        <a:srgbClr val="95C13C"/>
      </a:accent2>
      <a:accent3>
        <a:srgbClr val="B0D7E6"/>
      </a:accent3>
      <a:accent4>
        <a:srgbClr val="4DB385"/>
      </a:accent4>
      <a:accent5>
        <a:srgbClr val="237850"/>
      </a:accent5>
      <a:accent6>
        <a:srgbClr val="C8C7C7"/>
      </a:accent6>
      <a:hlink>
        <a:srgbClr val="057CFF"/>
      </a:hlink>
      <a:folHlink>
        <a:srgbClr val="DA08E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713e412-7115-491a-9041-d822ab1e3873">
      <Terms xmlns="http://schemas.microsoft.com/office/infopath/2007/PartnerControls"/>
    </lcf76f155ced4ddcb4097134ff3c332f>
    <TaxCatchAll xmlns="ef7d27c7-ec0d-4b58-b849-b8e54d00488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337F7B4A1FC14BA146CE6583114B4E" ma:contentTypeVersion="10" ma:contentTypeDescription="Create a new document." ma:contentTypeScope="" ma:versionID="5c8707f5a9ebd21456fff5ec72b70aab">
  <xsd:schema xmlns:xsd="http://www.w3.org/2001/XMLSchema" xmlns:xs="http://www.w3.org/2001/XMLSchema" xmlns:p="http://schemas.microsoft.com/office/2006/metadata/properties" xmlns:ns2="e713e412-7115-491a-9041-d822ab1e3873" xmlns:ns3="ef7d27c7-ec0d-4b58-b849-b8e54d004887" targetNamespace="http://schemas.microsoft.com/office/2006/metadata/properties" ma:root="true" ma:fieldsID="b586af2db3e1da2abbb98d7b63f589d0" ns2:_="" ns3:_="">
    <xsd:import namespace="e713e412-7115-491a-9041-d822ab1e3873"/>
    <xsd:import namespace="ef7d27c7-ec0d-4b58-b849-b8e54d0048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13e412-7115-491a-9041-d822ab1e38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ee0daa3-6a9c-4a70-9d0e-127cb105bf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7d27c7-ec0d-4b58-b849-b8e54d00488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ad16ab2-b637-4beb-b953-4680010b98ed}" ma:internalName="TaxCatchAll" ma:showField="CatchAllData" ma:web="ef7d27c7-ec0d-4b58-b849-b8e54d0048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69AF6F-409B-4423-B97E-4E990C741A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91ADEE-5942-4DE3-BF35-5B9B4CEF748B}">
  <ds:schemaRefs>
    <ds:schemaRef ds:uri="http://schemas.microsoft.com/office/2006/metadata/properties"/>
    <ds:schemaRef ds:uri="http://schemas.microsoft.com/office/infopath/2007/PartnerControls"/>
    <ds:schemaRef ds:uri="e713e412-7115-491a-9041-d822ab1e3873"/>
    <ds:schemaRef ds:uri="ef7d27c7-ec0d-4b58-b849-b8e54d004887"/>
  </ds:schemaRefs>
</ds:datastoreItem>
</file>

<file path=customXml/itemProps3.xml><?xml version="1.0" encoding="utf-8"?>
<ds:datastoreItem xmlns:ds="http://schemas.openxmlformats.org/officeDocument/2006/customXml" ds:itemID="{C85D616F-09A8-459D-94B4-57490C044B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13e412-7115-491a-9041-d822ab1e3873"/>
    <ds:schemaRef ds:uri="ef7d27c7-ec0d-4b58-b849-b8e54d0048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529</Words>
  <Application>Microsoft Macintosh PowerPoint</Application>
  <PresentationFormat>Widescreen</PresentationFormat>
  <Paragraphs>68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Arial</vt:lpstr>
      <vt:lpstr>AvantGarde CE</vt:lpstr>
      <vt:lpstr>AVANTGARDE-MEDIUM</vt:lpstr>
      <vt:lpstr>Calibri</vt:lpstr>
      <vt:lpstr>Courier New</vt:lpstr>
      <vt:lpstr>ITC Avant Garde Gothic</vt:lpstr>
      <vt:lpstr>Poppins</vt:lpstr>
      <vt:lpstr>Symbol</vt:lpstr>
      <vt:lpstr>Office Theme</vt:lpstr>
      <vt:lpstr>What is Air Pollution? </vt:lpstr>
      <vt:lpstr>What do you know about air pollution? </vt:lpstr>
      <vt:lpstr>Air Pollution</vt:lpstr>
      <vt:lpstr>Air Pollution Research</vt:lpstr>
      <vt:lpstr>Any more ideas?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Climate Change? </dc:title>
  <dc:creator>Julia Teagle</dc:creator>
  <cp:lastModifiedBy>Lydia Fletcher</cp:lastModifiedBy>
  <cp:revision>50</cp:revision>
  <dcterms:created xsi:type="dcterms:W3CDTF">2023-05-25T12:36:06Z</dcterms:created>
  <dcterms:modified xsi:type="dcterms:W3CDTF">2023-08-11T08:13:06Z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0x01010029337F7B4A1FC14BA146CE6583114B4E</vt:lpwstr>
  </property>
  <property fmtid="{D5CDD505-2E9C-101B-9397-08002B2CF9AE}" pid="3" name="MediaServiceImageTags">
    <vt:lpwstr/>
  </property>
</Properties>
</file>